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useoModerno Medium" panose="020B0604020202020204" charset="0"/>
      <p:regular r:id="rId13"/>
    </p:embeddedFont>
    <p:embeddedFont>
      <p:font typeface="Source Sans 3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4353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2479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Comprehensive Analysis of Aircraft Wildlife Strikes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011930"/>
            <a:ext cx="7325558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Trends, Risks, and Mitigation Insights</a:t>
            </a:r>
            <a:endParaRPr lang="en-US" sz="3100" dirty="0"/>
          </a:p>
        </p:txBody>
      </p:sp>
      <p:sp>
        <p:nvSpPr>
          <p:cNvPr id="5" name="Text 2"/>
          <p:cNvSpPr/>
          <p:nvPr/>
        </p:nvSpPr>
        <p:spPr>
          <a:xfrm>
            <a:off x="793790" y="4805720"/>
            <a:ext cx="75564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Data-Driven Evaluation of Safety, Operational Efficiency, and Cost Impacts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793790" y="5283041"/>
            <a:ext cx="75564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Prepared using Bird Strike Dataset (FAA Wildlife Strike Database) | By Mukesh V October 2025</a:t>
            </a:r>
            <a:endParaRPr lang="en-US" sz="12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74063"/>
            <a:ext cx="841795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Future-Proofing Risk Management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090976"/>
            <a:ext cx="4215289" cy="2141815"/>
          </a:xfrm>
          <a:prstGeom prst="roundRect">
            <a:avLst>
              <a:gd name="adj" fmla="val 5123"/>
            </a:avLst>
          </a:prstGeom>
          <a:solidFill>
            <a:srgbClr val="FFFCF5"/>
          </a:solidFill>
          <a:ln w="22860">
            <a:solidFill>
              <a:srgbClr val="D9D4C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70930" y="2090976"/>
            <a:ext cx="91440" cy="2141815"/>
          </a:xfrm>
          <a:prstGeom prst="roundRect">
            <a:avLst>
              <a:gd name="adj" fmla="val 32558"/>
            </a:avLst>
          </a:prstGeom>
          <a:solidFill>
            <a:srgbClr val="325F7B"/>
          </a:solidFill>
          <a:ln/>
        </p:spPr>
      </p:sp>
      <p:sp>
        <p:nvSpPr>
          <p:cNvPr id="5" name="Text 3"/>
          <p:cNvSpPr/>
          <p:nvPr/>
        </p:nvSpPr>
        <p:spPr>
          <a:xfrm>
            <a:off x="1083588" y="2312194"/>
            <a:ext cx="254662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Targeted Investment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083588" y="2741414"/>
            <a:ext cx="370427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Target preventive investment at high-cost aircraft types (inspections, shields, revised routing) to reduce overall repair spend.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5207437" y="2090976"/>
            <a:ext cx="4215408" cy="2141815"/>
          </a:xfrm>
          <a:prstGeom prst="roundRect">
            <a:avLst>
              <a:gd name="adj" fmla="val 5123"/>
            </a:avLst>
          </a:prstGeom>
          <a:solidFill>
            <a:srgbClr val="FFFCF5"/>
          </a:solidFill>
          <a:ln w="22860">
            <a:solidFill>
              <a:srgbClr val="D9D4C9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4577" y="2090976"/>
            <a:ext cx="91440" cy="2141815"/>
          </a:xfrm>
          <a:prstGeom prst="roundRect">
            <a:avLst>
              <a:gd name="adj" fmla="val 32558"/>
            </a:avLst>
          </a:prstGeom>
          <a:solidFill>
            <a:srgbClr val="325F7B"/>
          </a:solidFill>
          <a:ln/>
        </p:spPr>
      </p:sp>
      <p:sp>
        <p:nvSpPr>
          <p:cNvPr id="9" name="Text 7"/>
          <p:cNvSpPr/>
          <p:nvPr/>
        </p:nvSpPr>
        <p:spPr>
          <a:xfrm>
            <a:off x="5497235" y="2312194"/>
            <a:ext cx="270676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Standardize Reporting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5497235" y="2741414"/>
            <a:ext cx="370439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Standardize digital reporting across all airports to close inconsistency gaps and enable centralized, accurate monitoring.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9621203" y="2090976"/>
            <a:ext cx="4215289" cy="2141815"/>
          </a:xfrm>
          <a:prstGeom prst="roundRect">
            <a:avLst>
              <a:gd name="adj" fmla="val 5123"/>
            </a:avLst>
          </a:prstGeom>
          <a:solidFill>
            <a:srgbClr val="FFFCF5"/>
          </a:solidFill>
          <a:ln w="22860">
            <a:solidFill>
              <a:srgbClr val="D9D4C9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598343" y="2090976"/>
            <a:ext cx="91440" cy="2141815"/>
          </a:xfrm>
          <a:prstGeom prst="roundRect">
            <a:avLst>
              <a:gd name="adj" fmla="val 32558"/>
            </a:avLst>
          </a:prstGeom>
          <a:solidFill>
            <a:srgbClr val="325F7B"/>
          </a:solidFill>
          <a:ln/>
        </p:spPr>
      </p:sp>
      <p:sp>
        <p:nvSpPr>
          <p:cNvPr id="13" name="Text 11"/>
          <p:cNvSpPr/>
          <p:nvPr/>
        </p:nvSpPr>
        <p:spPr>
          <a:xfrm>
            <a:off x="9911001" y="231219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Predictive Modeling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9911001" y="2741414"/>
            <a:ext cx="370427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Build predictive models based on seasonality, weather, and migration patterns to schedule deterrence during high-risk windows.</a:t>
            </a:r>
            <a:endParaRPr lang="en-US" sz="155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4584740"/>
            <a:ext cx="4236720" cy="2381607"/>
          </a:xfrm>
          <a:prstGeom prst="rect">
            <a:avLst/>
          </a:prstGeom>
        </p:spPr>
      </p:pic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6840" y="4584740"/>
            <a:ext cx="4236720" cy="2381607"/>
          </a:xfrm>
          <a:prstGeom prst="rect">
            <a:avLst/>
          </a:prstGeom>
        </p:spPr>
      </p:pic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2270" y="4584740"/>
            <a:ext cx="4236720" cy="238160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4225" y="319088"/>
            <a:ext cx="2536031" cy="181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CHAPTER 1: SAFETY IMPROVEMENT</a:t>
            </a:r>
            <a:endParaRPr lang="en-US" sz="1100" dirty="0"/>
          </a:p>
        </p:txBody>
      </p:sp>
      <p:sp>
        <p:nvSpPr>
          <p:cNvPr id="3" name="Text 1"/>
          <p:cNvSpPr/>
          <p:nvPr/>
        </p:nvSpPr>
        <p:spPr>
          <a:xfrm>
            <a:off x="464225" y="546735"/>
            <a:ext cx="8950881" cy="362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Yearly Trend of Bird Strikes and Damage Frequency (2000–2011)</a:t>
            </a:r>
            <a:endParaRPr lang="en-US" sz="22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71" y="1083470"/>
            <a:ext cx="11174344" cy="467725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6470094" y="5922900"/>
            <a:ext cx="115967" cy="115967"/>
          </a:xfrm>
          <a:prstGeom prst="roundRect">
            <a:avLst>
              <a:gd name="adj" fmla="val 15770"/>
            </a:avLst>
          </a:prstGeom>
          <a:solidFill>
            <a:srgbClr val="162A36"/>
          </a:solidFill>
          <a:ln/>
        </p:spPr>
      </p:sp>
      <p:sp>
        <p:nvSpPr>
          <p:cNvPr id="6" name="Text 3"/>
          <p:cNvSpPr/>
          <p:nvPr/>
        </p:nvSpPr>
        <p:spPr>
          <a:xfrm>
            <a:off x="6647021" y="5922900"/>
            <a:ext cx="59197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9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Total Strikes</a:t>
            </a:r>
            <a:endParaRPr lang="en-US" sz="900" dirty="0"/>
          </a:p>
        </p:txBody>
      </p:sp>
      <p:sp>
        <p:nvSpPr>
          <p:cNvPr id="7" name="Shape 4"/>
          <p:cNvSpPr/>
          <p:nvPr/>
        </p:nvSpPr>
        <p:spPr>
          <a:xfrm>
            <a:off x="7391400" y="5922900"/>
            <a:ext cx="115967" cy="115967"/>
          </a:xfrm>
          <a:prstGeom prst="roundRect">
            <a:avLst>
              <a:gd name="adj" fmla="val 15770"/>
            </a:avLst>
          </a:prstGeom>
          <a:solidFill>
            <a:srgbClr val="325F7B"/>
          </a:solidFill>
          <a:ln/>
        </p:spPr>
      </p:sp>
      <p:sp>
        <p:nvSpPr>
          <p:cNvPr id="8" name="Text 5"/>
          <p:cNvSpPr/>
          <p:nvPr/>
        </p:nvSpPr>
        <p:spPr>
          <a:xfrm>
            <a:off x="7568327" y="5922900"/>
            <a:ext cx="844987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9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Damaging Strikes</a:t>
            </a:r>
            <a:endParaRPr lang="en-US" sz="900" dirty="0"/>
          </a:p>
        </p:txBody>
      </p:sp>
      <p:sp>
        <p:nvSpPr>
          <p:cNvPr id="9" name="Text 6"/>
          <p:cNvSpPr/>
          <p:nvPr/>
        </p:nvSpPr>
        <p:spPr>
          <a:xfrm>
            <a:off x="464225" y="6251038"/>
            <a:ext cx="13701951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Total reported strikes rose sharply through 2000–2010, suggesting increased reporting or flight density. Crucially, damaging strikes remained a small share, </a:t>
            </a:r>
          </a:p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indicating that safety measures (aircraft design, procedures) are effective at limiting impact severity.</a:t>
            </a:r>
            <a:endParaRPr lang="en-US" sz="1100" dirty="0"/>
          </a:p>
        </p:txBody>
      </p:sp>
      <p:sp>
        <p:nvSpPr>
          <p:cNvPr id="10" name="Shape 7"/>
          <p:cNvSpPr/>
          <p:nvPr/>
        </p:nvSpPr>
        <p:spPr>
          <a:xfrm>
            <a:off x="464225" y="6717880"/>
            <a:ext cx="13701951" cy="493038"/>
          </a:xfrm>
          <a:prstGeom prst="roundRect">
            <a:avLst>
              <a:gd name="adj" fmla="val 3531"/>
            </a:avLst>
          </a:prstGeom>
          <a:solidFill>
            <a:srgbClr val="C9DDE9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92" y="6890759"/>
            <a:ext cx="145018" cy="11596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41177" y="6862779"/>
            <a:ext cx="13209032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increase in total strikes is attributed to higher air traffic volume and improved reporting accuracy, while stable damage rates show effective safety enforcement and design improvements.</a:t>
            </a:r>
            <a:endParaRPr lang="en-US" sz="1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789" y="409575"/>
            <a:ext cx="3526512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CHAPTER 2: REGULATORY COMPLIANCE</a:t>
            </a:r>
            <a:endParaRPr lang="en-US" sz="1450" dirty="0"/>
          </a:p>
        </p:txBody>
      </p:sp>
      <p:sp>
        <p:nvSpPr>
          <p:cNvPr id="3" name="Text 1"/>
          <p:cNvSpPr/>
          <p:nvPr/>
        </p:nvSpPr>
        <p:spPr>
          <a:xfrm>
            <a:off x="595789" y="701873"/>
            <a:ext cx="7789545" cy="465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Airports with Highest Recorded Bird Strikes</a:t>
            </a:r>
            <a:endParaRPr lang="en-US" sz="2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89" y="1558290"/>
            <a:ext cx="7917894" cy="443400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884682" y="1524833"/>
            <a:ext cx="5157430" cy="714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few major airports account for the bulk of reports. This suggests strong reporting compliance but also highlights potential local bird-activity hotspots that require targeted mitigation efforts.</a:t>
            </a:r>
            <a:endParaRPr lang="en-US" sz="1150" dirty="0"/>
          </a:p>
        </p:txBody>
      </p:sp>
      <p:sp>
        <p:nvSpPr>
          <p:cNvPr id="6" name="Text 3"/>
          <p:cNvSpPr/>
          <p:nvPr/>
        </p:nvSpPr>
        <p:spPr>
          <a:xfrm>
            <a:off x="8884682" y="2373630"/>
            <a:ext cx="5157430" cy="476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 strike counts are often a result of large flight volume combined with advanced wildlife monitoring and reporting systems, leading to more documented incidents.</a:t>
            </a:r>
            <a:endParaRPr lang="en-US" sz="11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4682" y="3017639"/>
            <a:ext cx="5395198" cy="44340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4730"/>
            <a:ext cx="554450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CHAPTER 3: INJURY &amp; WILDLIFE PREVENTION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793790" y="1084183"/>
            <a:ext cx="1115210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Top Bird Species Involved in Damaging Strikes</a:t>
            </a:r>
            <a:endParaRPr lang="en-US" sz="3900" dirty="0"/>
          </a:p>
        </p:txBody>
      </p:sp>
      <p:sp>
        <p:nvSpPr>
          <p:cNvPr id="4" name="Shape 2"/>
          <p:cNvSpPr/>
          <p:nvPr/>
        </p:nvSpPr>
        <p:spPr>
          <a:xfrm>
            <a:off x="793790" y="2299573"/>
            <a:ext cx="6422231" cy="2099191"/>
          </a:xfrm>
          <a:prstGeom prst="roundRect">
            <a:avLst>
              <a:gd name="adj" fmla="val 5227"/>
            </a:avLst>
          </a:prstGeom>
          <a:solidFill>
            <a:srgbClr val="FFFCF5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2276713"/>
            <a:ext cx="6422231" cy="91440"/>
          </a:xfrm>
          <a:prstGeom prst="roundRect">
            <a:avLst>
              <a:gd name="adj" fmla="val 32558"/>
            </a:avLst>
          </a:prstGeom>
          <a:solidFill>
            <a:srgbClr val="325F7B"/>
          </a:solidFill>
          <a:ln/>
        </p:spPr>
      </p:sp>
      <p:sp>
        <p:nvSpPr>
          <p:cNvPr id="6" name="Shape 4"/>
          <p:cNvSpPr/>
          <p:nvPr/>
        </p:nvSpPr>
        <p:spPr>
          <a:xfrm>
            <a:off x="3707249" y="2001917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325F7B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843" y="2150745"/>
            <a:ext cx="238125" cy="297656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15008" y="2795707"/>
            <a:ext cx="373284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Unknown Bird - Medium/Large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015008" y="3224927"/>
            <a:ext cx="597979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511 medium and 286 large unknown bird strikes. The dominance of "Unknown bird" highlights critical data collection gaps, limiting targeted mitigation effectiveness.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414379" y="2299573"/>
            <a:ext cx="6422231" cy="2099191"/>
          </a:xfrm>
          <a:prstGeom prst="roundRect">
            <a:avLst>
              <a:gd name="adj" fmla="val 5227"/>
            </a:avLst>
          </a:prstGeom>
          <a:solidFill>
            <a:srgbClr val="FFFCF5"/>
          </a:solidFill>
          <a:ln/>
        </p:spPr>
      </p:sp>
      <p:sp>
        <p:nvSpPr>
          <p:cNvPr id="11" name="Shape 8"/>
          <p:cNvSpPr/>
          <p:nvPr/>
        </p:nvSpPr>
        <p:spPr>
          <a:xfrm>
            <a:off x="7414379" y="2276713"/>
            <a:ext cx="6422231" cy="91440"/>
          </a:xfrm>
          <a:prstGeom prst="roundRect">
            <a:avLst>
              <a:gd name="adj" fmla="val 32558"/>
            </a:avLst>
          </a:prstGeom>
          <a:solidFill>
            <a:srgbClr val="325F7B"/>
          </a:solidFill>
          <a:ln/>
        </p:spPr>
      </p:sp>
      <p:sp>
        <p:nvSpPr>
          <p:cNvPr id="12" name="Shape 9"/>
          <p:cNvSpPr/>
          <p:nvPr/>
        </p:nvSpPr>
        <p:spPr>
          <a:xfrm>
            <a:off x="10327838" y="2001917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325F7B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32" y="2150745"/>
            <a:ext cx="238125" cy="297656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35597" y="279570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Canada Goose</a:t>
            </a:r>
            <a:endParaRPr lang="en-US" sz="1950" dirty="0"/>
          </a:p>
        </p:txBody>
      </p:sp>
      <p:sp>
        <p:nvSpPr>
          <p:cNvPr id="15" name="Text 11"/>
          <p:cNvSpPr/>
          <p:nvPr/>
        </p:nvSpPr>
        <p:spPr>
          <a:xfrm>
            <a:off x="7635597" y="3224927"/>
            <a:ext cx="597979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210 damaging strikes. Large-bodied species like geese contribute most significantly to severe impacts due to their mass.</a:t>
            </a:r>
            <a:endParaRPr lang="en-US" sz="1550" dirty="0"/>
          </a:p>
        </p:txBody>
      </p:sp>
      <p:sp>
        <p:nvSpPr>
          <p:cNvPr id="16" name="Shape 12"/>
          <p:cNvSpPr/>
          <p:nvPr/>
        </p:nvSpPr>
        <p:spPr>
          <a:xfrm>
            <a:off x="793790" y="4894778"/>
            <a:ext cx="6422231" cy="1781651"/>
          </a:xfrm>
          <a:prstGeom prst="roundRect">
            <a:avLst>
              <a:gd name="adj" fmla="val 6159"/>
            </a:avLst>
          </a:prstGeom>
          <a:solidFill>
            <a:srgbClr val="FFFCF5"/>
          </a:solidFill>
          <a:ln/>
        </p:spPr>
      </p:sp>
      <p:sp>
        <p:nvSpPr>
          <p:cNvPr id="17" name="Shape 13"/>
          <p:cNvSpPr/>
          <p:nvPr/>
        </p:nvSpPr>
        <p:spPr>
          <a:xfrm>
            <a:off x="793790" y="4871918"/>
            <a:ext cx="6422231" cy="91440"/>
          </a:xfrm>
          <a:prstGeom prst="roundRect">
            <a:avLst>
              <a:gd name="adj" fmla="val 32558"/>
            </a:avLst>
          </a:prstGeom>
          <a:solidFill>
            <a:srgbClr val="325F7B"/>
          </a:solidFill>
          <a:ln/>
        </p:spPr>
      </p:sp>
      <p:sp>
        <p:nvSpPr>
          <p:cNvPr id="18" name="Shape 14"/>
          <p:cNvSpPr/>
          <p:nvPr/>
        </p:nvSpPr>
        <p:spPr>
          <a:xfrm>
            <a:off x="3707249" y="4597122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325F7B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5843" y="4745950"/>
            <a:ext cx="238125" cy="297656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1015008" y="539091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Red-tailed Hawk</a:t>
            </a:r>
            <a:endParaRPr lang="en-US" sz="1950" dirty="0"/>
          </a:p>
        </p:txBody>
      </p:sp>
      <p:sp>
        <p:nvSpPr>
          <p:cNvPr id="21" name="Text 16"/>
          <p:cNvSpPr/>
          <p:nvPr/>
        </p:nvSpPr>
        <p:spPr>
          <a:xfrm>
            <a:off x="1015008" y="5820132"/>
            <a:ext cx="597979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108 damaging strikes. These predatory birds often hunt near airport perimeters, increasing risk.</a:t>
            </a:r>
            <a:endParaRPr lang="en-US" sz="1550" dirty="0"/>
          </a:p>
        </p:txBody>
      </p:sp>
      <p:sp>
        <p:nvSpPr>
          <p:cNvPr id="22" name="Shape 17"/>
          <p:cNvSpPr/>
          <p:nvPr/>
        </p:nvSpPr>
        <p:spPr>
          <a:xfrm>
            <a:off x="7414379" y="4894778"/>
            <a:ext cx="6422231" cy="1781651"/>
          </a:xfrm>
          <a:prstGeom prst="roundRect">
            <a:avLst>
              <a:gd name="adj" fmla="val 6159"/>
            </a:avLst>
          </a:prstGeom>
          <a:solidFill>
            <a:srgbClr val="FFFCF5"/>
          </a:solidFill>
          <a:ln/>
        </p:spPr>
      </p:sp>
      <p:sp>
        <p:nvSpPr>
          <p:cNvPr id="23" name="Shape 18"/>
          <p:cNvSpPr/>
          <p:nvPr/>
        </p:nvSpPr>
        <p:spPr>
          <a:xfrm>
            <a:off x="7414379" y="4871918"/>
            <a:ext cx="6422231" cy="91440"/>
          </a:xfrm>
          <a:prstGeom prst="roundRect">
            <a:avLst>
              <a:gd name="adj" fmla="val 32558"/>
            </a:avLst>
          </a:prstGeom>
          <a:solidFill>
            <a:srgbClr val="325F7B"/>
          </a:solidFill>
          <a:ln/>
        </p:spPr>
      </p:sp>
      <p:sp>
        <p:nvSpPr>
          <p:cNvPr id="24" name="Shape 19"/>
          <p:cNvSpPr/>
          <p:nvPr/>
        </p:nvSpPr>
        <p:spPr>
          <a:xfrm>
            <a:off x="10327838" y="4597122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325F7B"/>
          </a:solidFill>
          <a:ln/>
        </p:spPr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6432" y="4745950"/>
            <a:ext cx="238125" cy="297656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7635597" y="539091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Turkey Vulture</a:t>
            </a:r>
            <a:endParaRPr lang="en-US" sz="1950" dirty="0"/>
          </a:p>
        </p:txBody>
      </p:sp>
      <p:sp>
        <p:nvSpPr>
          <p:cNvPr id="27" name="Text 21"/>
          <p:cNvSpPr/>
          <p:nvPr/>
        </p:nvSpPr>
        <p:spPr>
          <a:xfrm>
            <a:off x="7635597" y="5820132"/>
            <a:ext cx="597979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95 damaging strikes. Vultures are large and often fly at higher altitudes, posing a significant threat.</a:t>
            </a:r>
            <a:endParaRPr lang="en-US" sz="1550" dirty="0"/>
          </a:p>
        </p:txBody>
      </p:sp>
      <p:sp>
        <p:nvSpPr>
          <p:cNvPr id="28" name="Text 22"/>
          <p:cNvSpPr/>
          <p:nvPr/>
        </p:nvSpPr>
        <p:spPr>
          <a:xfrm>
            <a:off x="793790" y="6899672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Bigger birds cause more severe impacts upon collision. Improving species identification protocols is essential for converting "Unknown bird" reports into actionable intelligence for wildlife management.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1607" y="324207"/>
            <a:ext cx="2792611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CHAPTER 4: OPERATIONAL EFFICIENCY</a:t>
            </a:r>
            <a:endParaRPr lang="en-US" sz="1150" dirty="0"/>
          </a:p>
        </p:txBody>
      </p:sp>
      <p:sp>
        <p:nvSpPr>
          <p:cNvPr id="3" name="Text 1"/>
          <p:cNvSpPr/>
          <p:nvPr/>
        </p:nvSpPr>
        <p:spPr>
          <a:xfrm>
            <a:off x="471607" y="555546"/>
            <a:ext cx="5431869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Impact of Bird Strikes by Flight Phase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471607" y="1218724"/>
            <a:ext cx="3803690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Approach and Landing are High-Risk Phases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471607" y="1557576"/>
            <a:ext cx="6699766" cy="377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approach and landing phases account for the highest number of incidents, leading to the greatest operational impact, often causing precautionary landings, delays, and schedule disruptions.</a:t>
            </a:r>
            <a:endParaRPr lang="en-US" sz="900" dirty="0"/>
          </a:p>
        </p:txBody>
      </p:sp>
      <p:sp>
        <p:nvSpPr>
          <p:cNvPr id="6" name="Text 4"/>
          <p:cNvSpPr/>
          <p:nvPr/>
        </p:nvSpPr>
        <p:spPr>
          <a:xfrm>
            <a:off x="471607" y="2040850"/>
            <a:ext cx="6699766" cy="188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Bird activity is concentrated near runways and low-altitude airspace.</a:t>
            </a:r>
            <a:endParaRPr lang="en-US" sz="900" dirty="0"/>
          </a:p>
        </p:txBody>
      </p:sp>
      <p:sp>
        <p:nvSpPr>
          <p:cNvPr id="7" name="Text 5"/>
          <p:cNvSpPr/>
          <p:nvPr/>
        </p:nvSpPr>
        <p:spPr>
          <a:xfrm>
            <a:off x="471607" y="2270641"/>
            <a:ext cx="6699766" cy="188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Aircraft are most vulnerable due to low altitude and limited maneuver space during these critical phases.</a:t>
            </a:r>
            <a:endParaRPr lang="en-US" sz="9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7" y="2591872"/>
            <a:ext cx="6374670" cy="4817113"/>
          </a:xfrm>
          <a:prstGeom prst="rect">
            <a:avLst/>
          </a:prstGeom>
        </p:spPr>
      </p:pic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648" y="1233487"/>
            <a:ext cx="6699766" cy="37517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69601"/>
            <a:ext cx="354484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CHAPTER 5: COST REDUCTION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793790" y="1959054"/>
            <a:ext cx="963156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Total Financial Impact by Aircraft Model</a:t>
            </a:r>
            <a:endParaRPr lang="en-US" sz="3900" dirty="0"/>
          </a:p>
        </p:txBody>
      </p:sp>
      <p:sp>
        <p:nvSpPr>
          <p:cNvPr id="4" name="Text 2"/>
          <p:cNvSpPr/>
          <p:nvPr/>
        </p:nvSpPr>
        <p:spPr>
          <a:xfrm>
            <a:off x="793790" y="2876788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small number of aircraft models account for a large proportion of total repair and operational costs. Targeted safety investments in these specific models can yield major financial savings.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834289"/>
            <a:ext cx="3074670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$14.1M</a:t>
            </a:r>
            <a:endParaRPr lang="en-US" sz="5150" dirty="0"/>
          </a:p>
        </p:txBody>
      </p:sp>
      <p:sp>
        <p:nvSpPr>
          <p:cNvPr id="6" name="Text 4"/>
          <p:cNvSpPr/>
          <p:nvPr/>
        </p:nvSpPr>
        <p:spPr>
          <a:xfrm>
            <a:off x="1090613" y="473725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LEARJET-60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793790" y="5166479"/>
            <a:ext cx="3074670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Highest total cost, often due to high-value components and complex repairs.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4116467" y="3834289"/>
            <a:ext cx="3074670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$11.9M</a:t>
            </a:r>
            <a:endParaRPr lang="en-US" sz="5150" dirty="0"/>
          </a:p>
        </p:txBody>
      </p:sp>
      <p:sp>
        <p:nvSpPr>
          <p:cNvPr id="9" name="Text 7"/>
          <p:cNvSpPr/>
          <p:nvPr/>
        </p:nvSpPr>
        <p:spPr>
          <a:xfrm>
            <a:off x="4413290" y="473725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B-767-300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4116467" y="5166479"/>
            <a:ext cx="3074670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Significant costs associated with wide-body maintenance and downtime.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439144" y="3834289"/>
            <a:ext cx="3074670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$8.9M</a:t>
            </a:r>
            <a:endParaRPr lang="en-US" sz="5150" dirty="0"/>
          </a:p>
        </p:txBody>
      </p:sp>
      <p:sp>
        <p:nvSpPr>
          <p:cNvPr id="12" name="Text 10"/>
          <p:cNvSpPr/>
          <p:nvPr/>
        </p:nvSpPr>
        <p:spPr>
          <a:xfrm>
            <a:off x="7735967" y="473725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B-757-200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7439144" y="5166479"/>
            <a:ext cx="307467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Older models may incur higher repair costs for replacement parts.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10761821" y="3834289"/>
            <a:ext cx="3074789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$8.6M</a:t>
            </a:r>
            <a:endParaRPr lang="en-US" sz="5150" dirty="0"/>
          </a:p>
        </p:txBody>
      </p:sp>
      <p:sp>
        <p:nvSpPr>
          <p:cNvPr id="15" name="Text 13"/>
          <p:cNvSpPr/>
          <p:nvPr/>
        </p:nvSpPr>
        <p:spPr>
          <a:xfrm>
            <a:off x="11058763" y="473725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B-737-300</a:t>
            </a:r>
            <a:endParaRPr lang="en-US" sz="1950" dirty="0"/>
          </a:p>
        </p:txBody>
      </p:sp>
      <p:sp>
        <p:nvSpPr>
          <p:cNvPr id="16" name="Text 14"/>
          <p:cNvSpPr/>
          <p:nvPr/>
        </p:nvSpPr>
        <p:spPr>
          <a:xfrm>
            <a:off x="10761821" y="5166479"/>
            <a:ext cx="30747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 volume of flights contributes to overall accumulated cost.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793790" y="6342340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total cost is heavily influenced by the aircraft's repair cost, part value, and the severity of the impact.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8517" y="356473"/>
            <a:ext cx="4321016" cy="202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CHAPTER 6: RISK MANAGEMENT &amp; COMMUNICATION</a:t>
            </a:r>
            <a:endParaRPr lang="en-US" sz="1250" dirty="0"/>
          </a:p>
        </p:txBody>
      </p:sp>
      <p:sp>
        <p:nvSpPr>
          <p:cNvPr id="3" name="Text 1"/>
          <p:cNvSpPr/>
          <p:nvPr/>
        </p:nvSpPr>
        <p:spPr>
          <a:xfrm>
            <a:off x="518517" y="610791"/>
            <a:ext cx="7311033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Effect of Pilot Warnings on Damage Likelihood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518517" y="1339810"/>
            <a:ext cx="5023604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Early Warning Reduces Damage Probability by ~1.8%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518517" y="1712357"/>
            <a:ext cx="6638568" cy="414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When pilots were warned about wildlife activity, the probability of the strike resulting in damage dropped from 9.57% to 7.82%. This measurable benefit highlights the value of active communication systems.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518517" y="2243733"/>
            <a:ext cx="6638568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Early warnings allow pilots to adjust flight paths or speed.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518517" y="2496503"/>
            <a:ext cx="6638568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Increases visual awareness during critical flight phases.</a:t>
            </a:r>
            <a:endParaRPr lang="en-US" sz="1000" dirty="0"/>
          </a:p>
        </p:txBody>
      </p:sp>
      <p:sp>
        <p:nvSpPr>
          <p:cNvPr id="8" name="Text 6"/>
          <p:cNvSpPr/>
          <p:nvPr/>
        </p:nvSpPr>
        <p:spPr>
          <a:xfrm>
            <a:off x="518517" y="2749272"/>
            <a:ext cx="6638568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Supports the deployment of active bird-radar systems and real-time alerts.</a:t>
            </a:r>
            <a:endParaRPr lang="en-US" sz="1000" dirty="0"/>
          </a:p>
        </p:txBody>
      </p:sp>
      <p:sp>
        <p:nvSpPr>
          <p:cNvPr id="9" name="Shape 7"/>
          <p:cNvSpPr/>
          <p:nvPr/>
        </p:nvSpPr>
        <p:spPr>
          <a:xfrm>
            <a:off x="7480935" y="1356003"/>
            <a:ext cx="6638568" cy="1149667"/>
          </a:xfrm>
          <a:prstGeom prst="roundRect">
            <a:avLst>
              <a:gd name="adj" fmla="val 169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488555" y="1363623"/>
            <a:ext cx="6623328" cy="3781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7618214" y="1448991"/>
            <a:ext cx="3048714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Pilot Warned?</a:t>
            </a:r>
            <a:endParaRPr lang="en-US" sz="1000" dirty="0"/>
          </a:p>
        </p:txBody>
      </p:sp>
      <p:sp>
        <p:nvSpPr>
          <p:cNvPr id="12" name="Text 10"/>
          <p:cNvSpPr/>
          <p:nvPr/>
        </p:nvSpPr>
        <p:spPr>
          <a:xfrm>
            <a:off x="10933628" y="1448991"/>
            <a:ext cx="3048714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Damaging %</a:t>
            </a:r>
            <a:endParaRPr lang="en-US" sz="1000" dirty="0"/>
          </a:p>
        </p:txBody>
      </p:sp>
      <p:sp>
        <p:nvSpPr>
          <p:cNvPr id="13" name="Shape 11"/>
          <p:cNvSpPr/>
          <p:nvPr/>
        </p:nvSpPr>
        <p:spPr>
          <a:xfrm>
            <a:off x="7488555" y="1741765"/>
            <a:ext cx="6623328" cy="3781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7618214" y="1827133"/>
            <a:ext cx="3048714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Yes</a:t>
            </a:r>
            <a:endParaRPr lang="en-US" sz="1000" dirty="0"/>
          </a:p>
        </p:txBody>
      </p:sp>
      <p:sp>
        <p:nvSpPr>
          <p:cNvPr id="15" name="Text 13"/>
          <p:cNvSpPr/>
          <p:nvPr/>
        </p:nvSpPr>
        <p:spPr>
          <a:xfrm>
            <a:off x="10933628" y="1827133"/>
            <a:ext cx="3048714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325F7B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7.82%</a:t>
            </a:r>
            <a:endParaRPr lang="en-US" sz="1000" dirty="0"/>
          </a:p>
        </p:txBody>
      </p:sp>
      <p:sp>
        <p:nvSpPr>
          <p:cNvPr id="16" name="Shape 14"/>
          <p:cNvSpPr/>
          <p:nvPr/>
        </p:nvSpPr>
        <p:spPr>
          <a:xfrm>
            <a:off x="7488555" y="2119908"/>
            <a:ext cx="6623328" cy="3781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7618214" y="2205276"/>
            <a:ext cx="3048714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</a:t>
            </a:r>
            <a:endParaRPr lang="en-US" sz="1000" dirty="0"/>
          </a:p>
        </p:txBody>
      </p:sp>
      <p:sp>
        <p:nvSpPr>
          <p:cNvPr id="18" name="Text 16"/>
          <p:cNvSpPr/>
          <p:nvPr/>
        </p:nvSpPr>
        <p:spPr>
          <a:xfrm>
            <a:off x="10933628" y="2205276"/>
            <a:ext cx="3048714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51738C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9.57%</a:t>
            </a:r>
            <a:endParaRPr lang="en-US" sz="1000" dirty="0"/>
          </a:p>
        </p:txBody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935" y="2651403"/>
            <a:ext cx="6638568" cy="47599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545783"/>
            <a:ext cx="9363432" cy="619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Key Takeaways: Where Risk is Highest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792361" y="1561028"/>
            <a:ext cx="445651" cy="445651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</p:sp>
      <p:sp>
        <p:nvSpPr>
          <p:cNvPr id="4" name="Text 2"/>
          <p:cNvSpPr/>
          <p:nvPr/>
        </p:nvSpPr>
        <p:spPr>
          <a:xfrm>
            <a:off x="866596" y="1598116"/>
            <a:ext cx="297061" cy="371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1436013" y="1598057"/>
            <a:ext cx="2971562" cy="371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Operational Risk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1436013" y="2088356"/>
            <a:ext cx="12402026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Approach and landing phases are the highest operational risk, accounting for the most incidents and precautionary landings.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92361" y="2801422"/>
            <a:ext cx="445651" cy="445651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</p:sp>
      <p:sp>
        <p:nvSpPr>
          <p:cNvPr id="8" name="Text 6"/>
          <p:cNvSpPr/>
          <p:nvPr/>
        </p:nvSpPr>
        <p:spPr>
          <a:xfrm>
            <a:off x="866596" y="2838510"/>
            <a:ext cx="297061" cy="371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1436013" y="2838450"/>
            <a:ext cx="2971562" cy="371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Damage Severity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1436013" y="3328749"/>
            <a:ext cx="12402026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Large-bodied and unknown birds (e.g., Canada goose, turkey vulture) contribute disproportionately to damaging events.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92361" y="4041815"/>
            <a:ext cx="445651" cy="445651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</p:sp>
      <p:sp>
        <p:nvSpPr>
          <p:cNvPr id="12" name="Text 10"/>
          <p:cNvSpPr/>
          <p:nvPr/>
        </p:nvSpPr>
        <p:spPr>
          <a:xfrm>
            <a:off x="866596" y="4078903"/>
            <a:ext cx="297061" cy="371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300" dirty="0"/>
          </a:p>
        </p:txBody>
      </p:sp>
      <p:sp>
        <p:nvSpPr>
          <p:cNvPr id="13" name="Text 11"/>
          <p:cNvSpPr/>
          <p:nvPr/>
        </p:nvSpPr>
        <p:spPr>
          <a:xfrm>
            <a:off x="1436013" y="4078843"/>
            <a:ext cx="3507462" cy="371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Mitigation Effectiveness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1436013" y="4569143"/>
            <a:ext cx="12402026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Pilot warnings significantly reduce the probability of a damaging event (from 9.6% to 7.8%), demonstrating a clear, measurable benefit.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792361" y="5282208"/>
            <a:ext cx="445651" cy="445651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</p:sp>
      <p:sp>
        <p:nvSpPr>
          <p:cNvPr id="16" name="Text 14"/>
          <p:cNvSpPr/>
          <p:nvPr/>
        </p:nvSpPr>
        <p:spPr>
          <a:xfrm>
            <a:off x="866596" y="5319296"/>
            <a:ext cx="297061" cy="371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4</a:t>
            </a:r>
            <a:endParaRPr lang="en-US" sz="2300" dirty="0"/>
          </a:p>
        </p:txBody>
      </p:sp>
      <p:sp>
        <p:nvSpPr>
          <p:cNvPr id="17" name="Text 15"/>
          <p:cNvSpPr/>
          <p:nvPr/>
        </p:nvSpPr>
        <p:spPr>
          <a:xfrm>
            <a:off x="1436013" y="5319236"/>
            <a:ext cx="3324701" cy="371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Financial Concentration</a:t>
            </a:r>
            <a:endParaRPr lang="en-US" sz="2300" dirty="0"/>
          </a:p>
        </p:txBody>
      </p:sp>
      <p:sp>
        <p:nvSpPr>
          <p:cNvPr id="18" name="Text 16"/>
          <p:cNvSpPr/>
          <p:nvPr/>
        </p:nvSpPr>
        <p:spPr>
          <a:xfrm>
            <a:off x="1436013" y="5809536"/>
            <a:ext cx="12402026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small set of aircraft models (e.g., Learjet-60, B-767-300) account for large portions of the total repair cost.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792361" y="6522601"/>
            <a:ext cx="445651" cy="445651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</p:sp>
      <p:sp>
        <p:nvSpPr>
          <p:cNvPr id="20" name="Text 18"/>
          <p:cNvSpPr/>
          <p:nvPr/>
        </p:nvSpPr>
        <p:spPr>
          <a:xfrm>
            <a:off x="866596" y="6559689"/>
            <a:ext cx="297061" cy="371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5</a:t>
            </a:r>
            <a:endParaRPr lang="en-US" sz="2300" dirty="0"/>
          </a:p>
        </p:txBody>
      </p:sp>
      <p:sp>
        <p:nvSpPr>
          <p:cNvPr id="21" name="Text 19"/>
          <p:cNvSpPr/>
          <p:nvPr/>
        </p:nvSpPr>
        <p:spPr>
          <a:xfrm>
            <a:off x="1436013" y="6559629"/>
            <a:ext cx="2971562" cy="371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Reporting Hotspots</a:t>
            </a:r>
            <a:endParaRPr lang="en-US" sz="2300" dirty="0"/>
          </a:p>
        </p:txBody>
      </p:sp>
      <p:sp>
        <p:nvSpPr>
          <p:cNvPr id="22" name="Text 20"/>
          <p:cNvSpPr/>
          <p:nvPr/>
        </p:nvSpPr>
        <p:spPr>
          <a:xfrm>
            <a:off x="1436013" y="7049929"/>
            <a:ext cx="12402026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Reporting volume is uneven across airports; hotspots like DFW and Sacramento show much higher recorded counts, indicating either true incidence or better reporting compliance.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9565"/>
            <a:ext cx="907184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Strategic Business Recommendations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296477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 maximize safety and cost reduction, mitigation efforts must be targeted and data-driven.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37259"/>
            <a:ext cx="992267" cy="146101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984415" y="3035618"/>
            <a:ext cx="465939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Prioritize Approach/Departure Corridors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984415" y="3464838"/>
            <a:ext cx="1185219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Focus wildlife mitigation efforts (radar, habitat modification, night-time dispersal) in approach and departure corridors for the biggest operational win.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298275"/>
            <a:ext cx="992267" cy="119074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984415" y="4496633"/>
            <a:ext cx="374915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Expand Pilot Warning Systems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1984415" y="4925854"/>
            <a:ext cx="118521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Deploy or expand real-time radar alerts and NOTAMs, as these systems are proven to reduce damaging incidents.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489019"/>
            <a:ext cx="992267" cy="146101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984415" y="5687378"/>
            <a:ext cx="368022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Improve Species Identification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1984415" y="6116598"/>
            <a:ext cx="1185219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Standardize protocols (photo collection, DNA analysis) to convert "Unknown bird" reports into actionable species intelligence for targeted deterrence.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937</Words>
  <Application>Microsoft Office PowerPoint</Application>
  <PresentationFormat>Custom</PresentationFormat>
  <Paragraphs>102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Source Sans 3</vt:lpstr>
      <vt:lpstr>Arial</vt:lpstr>
      <vt:lpstr>MuseoModerno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Mukesh venky</cp:lastModifiedBy>
  <cp:revision>2</cp:revision>
  <dcterms:created xsi:type="dcterms:W3CDTF">2025-10-14T10:15:46Z</dcterms:created>
  <dcterms:modified xsi:type="dcterms:W3CDTF">2025-10-14T10:31:52Z</dcterms:modified>
</cp:coreProperties>
</file>